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3600" cy="36004500"/>
  <p:notesSz cx="6797675" cy="9874250"/>
  <p:defaultTextStyle>
    <a:defPPr>
      <a:defRPr lang="sr-Latn-CS"/>
    </a:defPPr>
    <a:lvl1pPr marL="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5166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70332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5498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40664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5830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10996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6162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81328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660033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90" autoAdjust="0"/>
    <p:restoredTop sz="99857" autoAdjust="0"/>
  </p:normalViewPr>
  <p:slideViewPr>
    <p:cSldViewPr>
      <p:cViewPr>
        <p:scale>
          <a:sx n="40" d="100"/>
          <a:sy n="40" d="100"/>
        </p:scale>
        <p:origin x="-450" y="4008"/>
      </p:cViewPr>
      <p:guideLst>
        <p:guide orient="horz" pos="11340"/>
        <p:guide pos="9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270" y="11184734"/>
            <a:ext cx="24483060" cy="7717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0540" y="20402550"/>
            <a:ext cx="20162520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09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3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8CEB3-5002-4D42-B2E1-58A66EFE9DCC}" type="datetimeFigureOut">
              <a:rPr lang="sr-Latn-CS" smtClean="0"/>
              <a:pPr/>
              <a:t>11.10.2010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3CF0-A855-40AE-A293-2505872F19C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8CEB3-5002-4D42-B2E1-58A66EFE9DCC}" type="datetimeFigureOut">
              <a:rPr lang="sr-Latn-CS" smtClean="0"/>
              <a:pPr/>
              <a:t>11.10.2010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3CF0-A855-40AE-A293-2505872F19C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3225" y="7567613"/>
            <a:ext cx="20412551" cy="161286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35568" y="7567613"/>
            <a:ext cx="60767595" cy="161286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8CEB3-5002-4D42-B2E1-58A66EFE9DCC}" type="datetimeFigureOut">
              <a:rPr lang="sr-Latn-CS" smtClean="0"/>
              <a:pPr/>
              <a:t>11.10.2010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3CF0-A855-40AE-A293-2505872F19C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8CEB3-5002-4D42-B2E1-58A66EFE9DCC}" type="datetimeFigureOut">
              <a:rPr lang="sr-Latn-CS" smtClean="0"/>
              <a:pPr/>
              <a:t>11.10.2010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3CF0-A855-40AE-A293-2505872F19C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286" y="23136228"/>
            <a:ext cx="24483060" cy="7150894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5286" y="15260246"/>
            <a:ext cx="24483060" cy="7875982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166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332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49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664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830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0996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6162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132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8CEB3-5002-4D42-B2E1-58A66EFE9DCC}" type="datetimeFigureOut">
              <a:rPr lang="sr-Latn-CS" smtClean="0"/>
              <a:pPr/>
              <a:t>11.10.2010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3CF0-A855-40AE-A293-2505872F19C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35570" y="44105512"/>
            <a:ext cx="40590072" cy="124748925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05700" y="44105512"/>
            <a:ext cx="40590075" cy="124748925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8CEB3-5002-4D42-B2E1-58A66EFE9DCC}" type="datetimeFigureOut">
              <a:rPr lang="sr-Latn-CS" smtClean="0"/>
              <a:pPr/>
              <a:t>11.10.2010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3CF0-A855-40AE-A293-2505872F19C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80" y="1441849"/>
            <a:ext cx="25923240" cy="60007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180" y="8059343"/>
            <a:ext cx="12726592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660" indent="0">
              <a:buNone/>
              <a:defRPr sz="8100" b="1"/>
            </a:lvl2pPr>
            <a:lvl3pPr marL="3703320" indent="0">
              <a:buNone/>
              <a:defRPr sz="7300" b="1"/>
            </a:lvl3pPr>
            <a:lvl4pPr marL="5554980" indent="0">
              <a:buNone/>
              <a:defRPr sz="6500" b="1"/>
            </a:lvl4pPr>
            <a:lvl5pPr marL="7406640" indent="0">
              <a:buNone/>
              <a:defRPr sz="6500" b="1"/>
            </a:lvl5pPr>
            <a:lvl6pPr marL="9258300" indent="0">
              <a:buNone/>
              <a:defRPr sz="6500" b="1"/>
            </a:lvl6pPr>
            <a:lvl7pPr marL="11109960" indent="0">
              <a:buNone/>
              <a:defRPr sz="6500" b="1"/>
            </a:lvl7pPr>
            <a:lvl8pPr marL="12961620" indent="0">
              <a:buNone/>
              <a:defRPr sz="6500" b="1"/>
            </a:lvl8pPr>
            <a:lvl9pPr marL="14813280" indent="0">
              <a:buNone/>
              <a:defRPr sz="6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0180" y="11418094"/>
            <a:ext cx="12726592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631830" y="8059343"/>
            <a:ext cx="12731591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660" indent="0">
              <a:buNone/>
              <a:defRPr sz="8100" b="1"/>
            </a:lvl2pPr>
            <a:lvl3pPr marL="3703320" indent="0">
              <a:buNone/>
              <a:defRPr sz="7300" b="1"/>
            </a:lvl3pPr>
            <a:lvl4pPr marL="5554980" indent="0">
              <a:buNone/>
              <a:defRPr sz="6500" b="1"/>
            </a:lvl4pPr>
            <a:lvl5pPr marL="7406640" indent="0">
              <a:buNone/>
              <a:defRPr sz="6500" b="1"/>
            </a:lvl5pPr>
            <a:lvl6pPr marL="9258300" indent="0">
              <a:buNone/>
              <a:defRPr sz="6500" b="1"/>
            </a:lvl6pPr>
            <a:lvl7pPr marL="11109960" indent="0">
              <a:buNone/>
              <a:defRPr sz="6500" b="1"/>
            </a:lvl7pPr>
            <a:lvl8pPr marL="12961620" indent="0">
              <a:buNone/>
              <a:defRPr sz="6500" b="1"/>
            </a:lvl8pPr>
            <a:lvl9pPr marL="14813280" indent="0">
              <a:buNone/>
              <a:defRPr sz="6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31830" y="11418094"/>
            <a:ext cx="12731591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8CEB3-5002-4D42-B2E1-58A66EFE9DCC}" type="datetimeFigureOut">
              <a:rPr lang="sr-Latn-CS" smtClean="0"/>
              <a:pPr/>
              <a:t>11.10.2010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3CF0-A855-40AE-A293-2505872F19C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8CEB3-5002-4D42-B2E1-58A66EFE9DCC}" type="datetimeFigureOut">
              <a:rPr lang="sr-Latn-CS" smtClean="0"/>
              <a:pPr/>
              <a:t>11.10.2010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3CF0-A855-40AE-A293-2505872F19C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8CEB3-5002-4D42-B2E1-58A66EFE9DCC}" type="datetimeFigureOut">
              <a:rPr lang="sr-Latn-CS" smtClean="0"/>
              <a:pPr/>
              <a:t>11.10.2010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3CF0-A855-40AE-A293-2505872F19C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82" y="1433512"/>
            <a:ext cx="9476186" cy="6100763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1407" y="1433515"/>
            <a:ext cx="16102013" cy="30728843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0182" y="7534278"/>
            <a:ext cx="9476186" cy="24628081"/>
          </a:xfrm>
        </p:spPr>
        <p:txBody>
          <a:bodyPr/>
          <a:lstStyle>
            <a:lvl1pPr marL="0" indent="0">
              <a:buNone/>
              <a:defRPr sz="5700"/>
            </a:lvl1pPr>
            <a:lvl2pPr marL="1851660" indent="0">
              <a:buNone/>
              <a:defRPr sz="4900"/>
            </a:lvl2pPr>
            <a:lvl3pPr marL="3703320" indent="0">
              <a:buNone/>
              <a:defRPr sz="4100"/>
            </a:lvl3pPr>
            <a:lvl4pPr marL="5554980" indent="0">
              <a:buNone/>
              <a:defRPr sz="3600"/>
            </a:lvl4pPr>
            <a:lvl5pPr marL="7406640" indent="0">
              <a:buNone/>
              <a:defRPr sz="3600"/>
            </a:lvl5pPr>
            <a:lvl6pPr marL="9258300" indent="0">
              <a:buNone/>
              <a:defRPr sz="3600"/>
            </a:lvl6pPr>
            <a:lvl7pPr marL="11109960" indent="0">
              <a:buNone/>
              <a:defRPr sz="3600"/>
            </a:lvl7pPr>
            <a:lvl8pPr marL="12961620" indent="0">
              <a:buNone/>
              <a:defRPr sz="3600"/>
            </a:lvl8pPr>
            <a:lvl9pPr marL="1481328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8CEB3-5002-4D42-B2E1-58A66EFE9DCC}" type="datetimeFigureOut">
              <a:rPr lang="sr-Latn-CS" smtClean="0"/>
              <a:pPr/>
              <a:t>11.10.2010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3CF0-A855-40AE-A293-2505872F19C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5707" y="25203150"/>
            <a:ext cx="17282160" cy="2975375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45707" y="3217069"/>
            <a:ext cx="17282160" cy="21602700"/>
          </a:xfrm>
        </p:spPr>
        <p:txBody>
          <a:bodyPr/>
          <a:lstStyle>
            <a:lvl1pPr marL="0" indent="0">
              <a:buNone/>
              <a:defRPr sz="13000"/>
            </a:lvl1pPr>
            <a:lvl2pPr marL="1851660" indent="0">
              <a:buNone/>
              <a:defRPr sz="11300"/>
            </a:lvl2pPr>
            <a:lvl3pPr marL="3703320" indent="0">
              <a:buNone/>
              <a:defRPr sz="9700"/>
            </a:lvl3pPr>
            <a:lvl4pPr marL="5554980" indent="0">
              <a:buNone/>
              <a:defRPr sz="8100"/>
            </a:lvl4pPr>
            <a:lvl5pPr marL="7406640" indent="0">
              <a:buNone/>
              <a:defRPr sz="8100"/>
            </a:lvl5pPr>
            <a:lvl6pPr marL="9258300" indent="0">
              <a:buNone/>
              <a:defRPr sz="8100"/>
            </a:lvl6pPr>
            <a:lvl7pPr marL="11109960" indent="0">
              <a:buNone/>
              <a:defRPr sz="8100"/>
            </a:lvl7pPr>
            <a:lvl8pPr marL="12961620" indent="0">
              <a:buNone/>
              <a:defRPr sz="8100"/>
            </a:lvl8pPr>
            <a:lvl9pPr marL="14813280" indent="0">
              <a:buNone/>
              <a:defRPr sz="81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45707" y="28178524"/>
            <a:ext cx="17282160" cy="4225526"/>
          </a:xfrm>
        </p:spPr>
        <p:txBody>
          <a:bodyPr/>
          <a:lstStyle>
            <a:lvl1pPr marL="0" indent="0">
              <a:buNone/>
              <a:defRPr sz="5700"/>
            </a:lvl1pPr>
            <a:lvl2pPr marL="1851660" indent="0">
              <a:buNone/>
              <a:defRPr sz="4900"/>
            </a:lvl2pPr>
            <a:lvl3pPr marL="3703320" indent="0">
              <a:buNone/>
              <a:defRPr sz="4100"/>
            </a:lvl3pPr>
            <a:lvl4pPr marL="5554980" indent="0">
              <a:buNone/>
              <a:defRPr sz="3600"/>
            </a:lvl4pPr>
            <a:lvl5pPr marL="7406640" indent="0">
              <a:buNone/>
              <a:defRPr sz="3600"/>
            </a:lvl5pPr>
            <a:lvl6pPr marL="9258300" indent="0">
              <a:buNone/>
              <a:defRPr sz="3600"/>
            </a:lvl6pPr>
            <a:lvl7pPr marL="11109960" indent="0">
              <a:buNone/>
              <a:defRPr sz="3600"/>
            </a:lvl7pPr>
            <a:lvl8pPr marL="12961620" indent="0">
              <a:buNone/>
              <a:defRPr sz="3600"/>
            </a:lvl8pPr>
            <a:lvl9pPr marL="1481328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8CEB3-5002-4D42-B2E1-58A66EFE9DCC}" type="datetimeFigureOut">
              <a:rPr lang="sr-Latn-CS" smtClean="0"/>
              <a:pPr/>
              <a:t>11.10.2010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73CF0-A855-40AE-A293-2505872F19C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0180" y="1441849"/>
            <a:ext cx="25923240" cy="6000750"/>
          </a:xfrm>
          <a:prstGeom prst="rect">
            <a:avLst/>
          </a:prstGeom>
        </p:spPr>
        <p:txBody>
          <a:bodyPr vert="horz" lIns="370332" tIns="185166" rIns="370332" bIns="18516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180" y="8401053"/>
            <a:ext cx="25923240" cy="23761306"/>
          </a:xfrm>
          <a:prstGeom prst="rect">
            <a:avLst/>
          </a:prstGeom>
        </p:spPr>
        <p:txBody>
          <a:bodyPr vert="horz" lIns="370332" tIns="185166" rIns="370332" bIns="18516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40180" y="33370840"/>
            <a:ext cx="67208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8CEB3-5002-4D42-B2E1-58A66EFE9DCC}" type="datetimeFigureOut">
              <a:rPr lang="sr-Latn-CS" smtClean="0"/>
              <a:pPr/>
              <a:t>11.10.2010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41230" y="33370840"/>
            <a:ext cx="91211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42580" y="33370840"/>
            <a:ext cx="67208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73CF0-A855-40AE-A293-2505872F19C3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03320" rtl="0" eaLnBrk="1" latinLnBrk="0" hangingPunct="1">
        <a:spcBef>
          <a:spcPct val="0"/>
        </a:spcBef>
        <a:buNone/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88745" indent="-1388745" algn="l" defTabSz="3703320" rtl="0" eaLnBrk="1" latinLnBrk="0" hangingPunct="1">
        <a:spcBef>
          <a:spcPct val="20000"/>
        </a:spcBef>
        <a:buFont typeface="Arial" pitchFamily="34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1pPr>
      <a:lvl2pPr marL="3008948" indent="-1157288" algn="l" defTabSz="3703320" rtl="0" eaLnBrk="1" latinLnBrk="0" hangingPunct="1">
        <a:spcBef>
          <a:spcPct val="20000"/>
        </a:spcBef>
        <a:buFont typeface="Arial" pitchFamily="34" charset="0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2915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indent="-925830" algn="l" defTabSz="3703320" rtl="0" eaLnBrk="1" latinLnBrk="0" hangingPunct="1">
        <a:spcBef>
          <a:spcPct val="20000"/>
        </a:spcBef>
        <a:buFont typeface="Arial" pitchFamily="34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32470" indent="-925830" algn="l" defTabSz="3703320" rtl="0" eaLnBrk="1" latinLnBrk="0" hangingPunct="1">
        <a:spcBef>
          <a:spcPct val="20000"/>
        </a:spcBef>
        <a:buFont typeface="Arial" pitchFamily="34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413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579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745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911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332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98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830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996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162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328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53"/>
          <p:cNvSpPr>
            <a:spLocks noChangeArrowheads="1"/>
          </p:cNvSpPr>
          <p:nvPr/>
        </p:nvSpPr>
        <p:spPr bwMode="auto">
          <a:xfrm>
            <a:off x="0" y="4176714"/>
            <a:ext cx="28803600" cy="26828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79434" tIns="39717" rIns="79434" bIns="39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Text Box 1059"/>
          <p:cNvSpPr txBox="1">
            <a:spLocks noChangeArrowheads="1"/>
          </p:cNvSpPr>
          <p:nvPr/>
        </p:nvSpPr>
        <p:spPr bwMode="auto">
          <a:xfrm>
            <a:off x="0" y="4238625"/>
            <a:ext cx="2880360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12732" tIns="312732" rIns="312732" bIns="312732"/>
          <a:lstStyle/>
          <a:p>
            <a:pPr algn="ctr"/>
            <a:endParaRPr lang="sr-Latn-CS" sz="5400">
              <a:latin typeface="Calibri" pitchFamily="34" charset="0"/>
            </a:endParaRPr>
          </a:p>
        </p:txBody>
      </p:sp>
      <p:sp>
        <p:nvSpPr>
          <p:cNvPr id="6" name="Rectangle 1081"/>
          <p:cNvSpPr>
            <a:spLocks noChangeArrowheads="1"/>
          </p:cNvSpPr>
          <p:nvPr/>
        </p:nvSpPr>
        <p:spPr bwMode="auto">
          <a:xfrm>
            <a:off x="0" y="0"/>
            <a:ext cx="28803600" cy="36004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79434" tIns="39717" rIns="79434" bIns="39717" anchor="ctr"/>
          <a:lstStyle/>
          <a:p>
            <a:endParaRPr lang="sr-Latn-CS"/>
          </a:p>
        </p:txBody>
      </p:sp>
      <p:sp>
        <p:nvSpPr>
          <p:cNvPr id="7" name="Rectangle 32"/>
          <p:cNvSpPr>
            <a:spLocks noChangeArrowheads="1"/>
          </p:cNvSpPr>
          <p:nvPr/>
        </p:nvSpPr>
        <p:spPr bwMode="auto">
          <a:xfrm>
            <a:off x="0" y="0"/>
            <a:ext cx="28803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8" name="Rectangle 34"/>
          <p:cNvSpPr>
            <a:spLocks noChangeArrowheads="1"/>
          </p:cNvSpPr>
          <p:nvPr/>
        </p:nvSpPr>
        <p:spPr bwMode="auto">
          <a:xfrm>
            <a:off x="0" y="0"/>
            <a:ext cx="28803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9" name="Rectangle 36"/>
          <p:cNvSpPr>
            <a:spLocks noChangeArrowheads="1"/>
          </p:cNvSpPr>
          <p:nvPr/>
        </p:nvSpPr>
        <p:spPr bwMode="auto">
          <a:xfrm>
            <a:off x="0" y="0"/>
            <a:ext cx="28803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10" name="Rectangle 38"/>
          <p:cNvSpPr>
            <a:spLocks noChangeArrowheads="1"/>
          </p:cNvSpPr>
          <p:nvPr/>
        </p:nvSpPr>
        <p:spPr bwMode="auto">
          <a:xfrm>
            <a:off x="0" y="0"/>
            <a:ext cx="28803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11" name="Rectangle 41"/>
          <p:cNvSpPr>
            <a:spLocks noChangeArrowheads="1"/>
          </p:cNvSpPr>
          <p:nvPr/>
        </p:nvSpPr>
        <p:spPr bwMode="auto">
          <a:xfrm>
            <a:off x="0" y="0"/>
            <a:ext cx="28803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12" name="Rectangle 43"/>
          <p:cNvSpPr>
            <a:spLocks noChangeArrowheads="1"/>
          </p:cNvSpPr>
          <p:nvPr/>
        </p:nvSpPr>
        <p:spPr bwMode="auto">
          <a:xfrm>
            <a:off x="0" y="0"/>
            <a:ext cx="28803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13" name="Rectangle 51"/>
          <p:cNvSpPr>
            <a:spLocks noChangeArrowheads="1"/>
          </p:cNvSpPr>
          <p:nvPr/>
        </p:nvSpPr>
        <p:spPr bwMode="auto">
          <a:xfrm>
            <a:off x="0" y="17530763"/>
            <a:ext cx="28803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14" name="Rectangle 53"/>
          <p:cNvSpPr>
            <a:spLocks noChangeArrowheads="1"/>
          </p:cNvSpPr>
          <p:nvPr/>
        </p:nvSpPr>
        <p:spPr bwMode="auto">
          <a:xfrm>
            <a:off x="0" y="17883188"/>
            <a:ext cx="28803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15" name="Text Box 1088"/>
          <p:cNvSpPr txBox="1">
            <a:spLocks noChangeArrowheads="1"/>
          </p:cNvSpPr>
          <p:nvPr/>
        </p:nvSpPr>
        <p:spPr bwMode="auto">
          <a:xfrm>
            <a:off x="1066800" y="8137154"/>
            <a:ext cx="8424000" cy="146256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312732" tIns="312732" rIns="312732" bIns="312732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</a:rPr>
              <a:t>Introduction</a:t>
            </a:r>
            <a:endParaRPr lang="en-US" sz="5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6" name="Text Box 1090"/>
          <p:cNvSpPr txBox="1">
            <a:spLocks noChangeArrowheads="1"/>
          </p:cNvSpPr>
          <p:nvPr/>
        </p:nvSpPr>
        <p:spPr bwMode="auto">
          <a:xfrm>
            <a:off x="1066800" y="16035625"/>
            <a:ext cx="8458200" cy="146256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312732" tIns="312732" rIns="312732" bIns="312732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</a:rPr>
              <a:t>Method</a:t>
            </a:r>
            <a:r>
              <a:rPr lang="sr-Latn-CS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</a:rPr>
              <a:t>s</a:t>
            </a:r>
            <a:endParaRPr lang="en-US" sz="5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8" name="TextBox 62"/>
          <p:cNvSpPr txBox="1">
            <a:spLocks noChangeArrowheads="1"/>
          </p:cNvSpPr>
          <p:nvPr/>
        </p:nvSpPr>
        <p:spPr bwMode="auto">
          <a:xfrm>
            <a:off x="1066848" y="9937354"/>
            <a:ext cx="8366400" cy="56938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sl-SI" sz="28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/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</a:rPr>
              <a:t>T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he objective of this research was to evaluate the antioxidant activity of the ethanolic extracts of parsley fruit (</a:t>
            </a:r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Petroselini fructus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), buckthorn bark (</a:t>
            </a:r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Frangulae cortex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), mint leaves (</a:t>
            </a:r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Mentha piperitae folium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), caraway fruit (</a:t>
            </a:r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Carvi fructus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) and birch leaves (</a:t>
            </a:r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Betulae folium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) as well as of the mixture of these medicinal herbs “Vitalplant“ (</a:t>
            </a:r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Frangulae cortex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35%), </a:t>
            </a:r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Menthae piperitae folium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 (20%), </a:t>
            </a:r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Carvi fructus 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20%), </a:t>
            </a:r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Petroselini fructus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25%))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</a:rPr>
              <a:t>, because these 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medicinal plants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</a:rPr>
              <a:t> present a 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nontoxic source of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the biomolecules with proven pharmacological action 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</a:rPr>
              <a:t>and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 a rich source of plant phenolics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at the same time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sr-Latn-CS" sz="28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0" name="TextBox 66"/>
          <p:cNvSpPr txBox="1">
            <a:spLocks noChangeArrowheads="1"/>
          </p:cNvSpPr>
          <p:nvPr/>
        </p:nvSpPr>
        <p:spPr bwMode="auto">
          <a:xfrm>
            <a:off x="3962400" y="323850"/>
            <a:ext cx="193548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r-Latn-CS"/>
          </a:p>
        </p:txBody>
      </p:sp>
      <p:sp>
        <p:nvSpPr>
          <p:cNvPr id="21" name="Text Box 1030"/>
          <p:cNvSpPr txBox="1">
            <a:spLocks noChangeArrowheads="1"/>
          </p:cNvSpPr>
          <p:nvPr/>
        </p:nvSpPr>
        <p:spPr bwMode="auto">
          <a:xfrm>
            <a:off x="304800" y="323850"/>
            <a:ext cx="28117800" cy="3352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 lIns="468113" tIns="468000" rIns="468113" bIns="468000"/>
          <a:lstStyle/>
          <a:p>
            <a:pPr algn="r"/>
            <a:r>
              <a:rPr lang="en-GB" sz="8800" b="1" dirty="0" smtClean="0">
                <a:solidFill>
                  <a:schemeClr val="accent6">
                    <a:lumMod val="75000"/>
                  </a:schemeClr>
                </a:solidFill>
              </a:rPr>
              <a:t>MEDICINAL PLANTS AS POTENTIAL FUNCTIONAL COMPONENTS IN FOOD AND FEED PRODUCTION</a:t>
            </a:r>
            <a:endParaRPr lang="sr-Latn-CS" sz="8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" y="4472291"/>
            <a:ext cx="28651200" cy="280076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sr-Latn-CS" sz="4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Aleksandra Mišan</a:t>
            </a:r>
            <a:r>
              <a:rPr lang="sr-Latn-CS" sz="4400" baseline="30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a</a:t>
            </a:r>
            <a:r>
              <a:rPr lang="sr-Latn-CS" sz="4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Neda Mimica-Dukić</a:t>
            </a:r>
            <a:r>
              <a:rPr lang="sr-Latn-CS" sz="4400" baseline="30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b</a:t>
            </a:r>
            <a:r>
              <a:rPr lang="sr-Latn-CS" sz="4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Marijana Sakač</a:t>
            </a:r>
            <a:r>
              <a:rPr lang="sr-Latn-CS" sz="4400" baseline="30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a</a:t>
            </a:r>
            <a:r>
              <a:rPr lang="sr-Latn-CS" sz="4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Ivana Sedej</a:t>
            </a:r>
            <a:r>
              <a:rPr lang="sr-Latn-CS" sz="4400" baseline="30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a</a:t>
            </a:r>
            <a:r>
              <a:rPr lang="sr-Latn-CS" sz="4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</a:t>
            </a:r>
          </a:p>
          <a:p>
            <a:pPr algn="ctr"/>
            <a:r>
              <a:rPr lang="sr-Latn-CS" sz="4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Anamarija Mandić</a:t>
            </a:r>
            <a:r>
              <a:rPr lang="sr-Latn-CS" sz="4400" baseline="30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a</a:t>
            </a:r>
            <a:r>
              <a:rPr lang="sr-Latn-CS" sz="4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Ivan Milovanović</a:t>
            </a:r>
            <a:r>
              <a:rPr lang="sr-Latn-CS" sz="4400" baseline="30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a</a:t>
            </a:r>
            <a:r>
              <a:rPr lang="sr-Latn-CS" sz="4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Đorđe Psodorov</a:t>
            </a:r>
            <a:r>
              <a:rPr lang="sr-Latn-CS" sz="4400" baseline="30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a</a:t>
            </a:r>
            <a:endParaRPr lang="sr-Latn-CS" sz="44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ctr"/>
            <a:r>
              <a:rPr lang="sr-Latn-CS" sz="4400" baseline="30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a</a:t>
            </a:r>
            <a:r>
              <a:rPr lang="sr-Latn-CS" sz="4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University of Novi Sad, Institute for Food Technology Novi Sad, Bul. cara Lazara 1, 21000 Novi Sad, Serbia</a:t>
            </a:r>
          </a:p>
          <a:p>
            <a:pPr algn="ctr"/>
            <a:r>
              <a:rPr lang="sr-Latn-CS" sz="4400" baseline="30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b</a:t>
            </a:r>
            <a:r>
              <a:rPr lang="sr-Latn-CS" sz="4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University of Novi Sad, Faculty of Science, Department of Chemistry, Trg Dositeja Obradovića 3, 21000 Novi Sad, Serbia </a:t>
            </a:r>
            <a:endParaRPr lang="sr-Latn-CS" sz="44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3" name="TextBox 64"/>
          <p:cNvSpPr txBox="1">
            <a:spLocks noChangeArrowheads="1"/>
          </p:cNvSpPr>
          <p:nvPr/>
        </p:nvSpPr>
        <p:spPr bwMode="auto">
          <a:xfrm>
            <a:off x="990600" y="17642210"/>
            <a:ext cx="846296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Preparation </a:t>
            </a:r>
            <a:r>
              <a:rPr lang="en-US" sz="3000" b="1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of </a:t>
            </a:r>
            <a:r>
              <a:rPr lang="en-US" sz="3000" b="1" dirty="0" err="1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ethanolic</a:t>
            </a:r>
            <a:r>
              <a:rPr lang="en-US" sz="3000" b="1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extracts</a:t>
            </a:r>
            <a:endParaRPr lang="sr-Latn-CS" sz="3000" b="1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TextBox 52"/>
          <p:cNvSpPr txBox="1">
            <a:spLocks noChangeArrowheads="1"/>
          </p:cNvSpPr>
          <p:nvPr/>
        </p:nvSpPr>
        <p:spPr bwMode="auto">
          <a:xfrm>
            <a:off x="10210800" y="19373850"/>
            <a:ext cx="83820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r-Latn-CS"/>
          </a:p>
        </p:txBody>
      </p:sp>
      <p:sp>
        <p:nvSpPr>
          <p:cNvPr id="25" name="TextBox 70"/>
          <p:cNvSpPr txBox="1">
            <a:spLocks noChangeArrowheads="1"/>
          </p:cNvSpPr>
          <p:nvPr/>
        </p:nvSpPr>
        <p:spPr bwMode="auto">
          <a:xfrm>
            <a:off x="19514368" y="8137154"/>
            <a:ext cx="8366400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The results of this experiment show that all the tested plant drugs are a rich source of plant phenolics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</a:rPr>
              <a:t> (Table 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</a:rPr>
              <a:t>1 and 2)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, and at the same time possess antioxidant activity in all of the tests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</a:rPr>
              <a:t> (Table 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</a:rPr>
              <a:t>3)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. Apart from the highest </a:t>
            </a:r>
            <a:r>
              <a:rPr lang="en-GB" sz="2800" dirty="0" err="1" smtClean="0">
                <a:solidFill>
                  <a:schemeClr val="tx2">
                    <a:lumMod val="50000"/>
                  </a:schemeClr>
                </a:solidFill>
              </a:rPr>
              <a:t>phenolic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 content, the mint extract was shown to possess the highest antioxidant capacity in all but in the 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  <a:sym typeface="Symbol"/>
              </a:rPr>
              <a:t>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-carotene-antioxidant (AOA) test. Caraway fruit had the lowest content of total phenolics, as well as the lowest antioxidant capacity of all the tested samples. </a:t>
            </a:r>
            <a:endParaRPr lang="sr-Latn-CS" sz="28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6" name="TextBox 79"/>
          <p:cNvSpPr txBox="1">
            <a:spLocks noChangeArrowheads="1"/>
          </p:cNvSpPr>
          <p:nvPr/>
        </p:nvSpPr>
        <p:spPr bwMode="auto">
          <a:xfrm>
            <a:off x="19403030" y="29019474"/>
            <a:ext cx="8248242" cy="52629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lvl="0" indent="-514350" algn="just">
              <a:buFontTx/>
              <a:buAutoNum type="arabicPeriod"/>
            </a:pP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Decker, E. A., Welch, B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(1990</a:t>
            </a:r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) J. Agric. Food. Chem., 38</a:t>
            </a:r>
            <a:r>
              <a:rPr lang="sr-Latn-CS" sz="2800" i="1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674-677.</a:t>
            </a:r>
            <a:endParaRPr lang="sr-Latn-CS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 algn="just">
              <a:buFontTx/>
              <a:buAutoNum type="arabicPeriod"/>
            </a:pPr>
            <a:r>
              <a:rPr lang="en-GB" sz="2800" dirty="0" err="1" smtClean="0">
                <a:solidFill>
                  <a:schemeClr val="tx2">
                    <a:lumMod val="50000"/>
                  </a:schemeClr>
                </a:solidFill>
              </a:rPr>
              <a:t>Espin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J.C., </a:t>
            </a:r>
            <a:r>
              <a:rPr lang="en-GB" sz="2800" dirty="0" err="1" smtClean="0">
                <a:solidFill>
                  <a:schemeClr val="tx2">
                    <a:lumMod val="50000"/>
                  </a:schemeClr>
                </a:solidFill>
              </a:rPr>
              <a:t>Soler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-Rivas C., </a:t>
            </a:r>
            <a:r>
              <a:rPr lang="en-GB" sz="2800" dirty="0" err="1" smtClean="0">
                <a:solidFill>
                  <a:schemeClr val="tx2">
                    <a:lumMod val="50000"/>
                  </a:schemeClr>
                </a:solidFill>
              </a:rPr>
              <a:t>Wichers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 H.J.</a:t>
            </a:r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(2000) </a:t>
            </a:r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J. Agric. Food. Chem., 48</a:t>
            </a:r>
            <a:r>
              <a:rPr lang="sr-Latn-CS" sz="2800" i="1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648-656</a:t>
            </a:r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sr-Latn-CS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lvl="0" indent="-514350" algn="just">
              <a:buAutoNum type="arabicPeriod"/>
            </a:pP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</a:rPr>
              <a:t>Justesen U., Knuthsen P., Leth T. (1998) </a:t>
            </a:r>
            <a:r>
              <a:rPr lang="sr-Latn-CS" sz="2800" i="1" dirty="0" smtClean="0">
                <a:solidFill>
                  <a:schemeClr val="tx2">
                    <a:lumMod val="50000"/>
                  </a:schemeClr>
                </a:solidFill>
              </a:rPr>
              <a:t>J. Chromatogr. A, 799(1-2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</a:rPr>
              <a:t>), 101-110.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sr-Latn-CS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 algn="just">
              <a:buFontTx/>
              <a:buAutoNum type="arabicPeriod"/>
            </a:pP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Lin J.Y., Tang C.Y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(2007) </a:t>
            </a:r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Food </a:t>
            </a:r>
            <a:r>
              <a:rPr lang="en-GB" sz="2800" i="1" dirty="0" err="1" smtClean="0">
                <a:solidFill>
                  <a:schemeClr val="tx2">
                    <a:lumMod val="50000"/>
                  </a:schemeClr>
                </a:solidFill>
              </a:rPr>
              <a:t>Chem</a:t>
            </a:r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, 101</a:t>
            </a:r>
            <a:r>
              <a:rPr lang="sr-Latn-CS" sz="2800" i="1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140–147.</a:t>
            </a:r>
            <a:endParaRPr lang="sr-Latn-CS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lvl="0" indent="-514350" algn="just">
              <a:buFontTx/>
              <a:buAutoNum type="arabicPeriod"/>
            </a:pPr>
            <a:r>
              <a:rPr lang="en-GB" sz="2800" dirty="0" err="1" smtClean="0">
                <a:solidFill>
                  <a:schemeClr val="tx2">
                    <a:lumMod val="50000"/>
                  </a:schemeClr>
                </a:solidFill>
              </a:rPr>
              <a:t>Моure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А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</a:rPr>
              <a:t>., et al.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 (2001)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Food </a:t>
            </a:r>
            <a:r>
              <a:rPr lang="en-GB" sz="2800" i="1" dirty="0" err="1" smtClean="0">
                <a:solidFill>
                  <a:schemeClr val="tx2">
                    <a:lumMod val="50000"/>
                  </a:schemeClr>
                </a:solidFill>
              </a:rPr>
              <a:t>Chem</a:t>
            </a:r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, 72</a:t>
            </a:r>
            <a:r>
              <a:rPr lang="sr-Latn-CS" sz="2800" i="1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145-171.</a:t>
            </a:r>
            <a:endParaRPr lang="sr-Latn-CS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lvl="0" indent="-514350" algn="just">
              <a:buFontTx/>
              <a:buAutoNum type="arabicPeriod"/>
            </a:pP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Oyaizu, M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(1986) </a:t>
            </a:r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Japanese Journal of Nutrition, 44</a:t>
            </a:r>
            <a:r>
              <a:rPr lang="sr-Latn-CS" sz="2800" i="1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307-315.</a:t>
            </a:r>
            <a:endParaRPr lang="sr-Latn-CS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lvl="0" indent="-514350" algn="just">
              <a:buAutoNum type="arabicPeriod"/>
            </a:pP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Singleton, V.L., </a:t>
            </a:r>
            <a:r>
              <a:rPr lang="en-GB" sz="2800" dirty="0" err="1" smtClean="0">
                <a:solidFill>
                  <a:schemeClr val="tx2">
                    <a:lumMod val="50000"/>
                  </a:schemeClr>
                </a:solidFill>
              </a:rPr>
              <a:t>Orthofer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, R., </a:t>
            </a:r>
            <a:r>
              <a:rPr lang="en-GB" sz="2800" dirty="0" err="1" smtClean="0">
                <a:solidFill>
                  <a:schemeClr val="tx2">
                    <a:lumMod val="50000"/>
                  </a:schemeClr>
                </a:solidFill>
              </a:rPr>
              <a:t>Lamuela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en-GB" sz="2800" dirty="0" err="1" smtClean="0">
                <a:solidFill>
                  <a:schemeClr val="tx2">
                    <a:lumMod val="50000"/>
                  </a:schemeClr>
                </a:solidFill>
              </a:rPr>
              <a:t>Raventos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R.M.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(1999) </a:t>
            </a:r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Methods </a:t>
            </a:r>
            <a:r>
              <a:rPr lang="en-GB" sz="2800" i="1" dirty="0" err="1" smtClean="0">
                <a:solidFill>
                  <a:schemeClr val="tx2">
                    <a:lumMod val="50000"/>
                  </a:schemeClr>
                </a:solidFill>
              </a:rPr>
              <a:t>Enzymology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,  </a:t>
            </a:r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299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, 152-178.</a:t>
            </a:r>
            <a:endParaRPr lang="sr-Latn-CS" sz="28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Text Box 1090"/>
          <p:cNvSpPr txBox="1">
            <a:spLocks noChangeArrowheads="1"/>
          </p:cNvSpPr>
          <p:nvPr/>
        </p:nvSpPr>
        <p:spPr bwMode="auto">
          <a:xfrm>
            <a:off x="10297344" y="18146266"/>
            <a:ext cx="8424000" cy="146256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312732" tIns="312732" rIns="312732" bIns="312732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sr-Latn-CS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</a:rPr>
              <a:t>Results and discussion</a:t>
            </a:r>
          </a:p>
        </p:txBody>
      </p:sp>
      <p:sp>
        <p:nvSpPr>
          <p:cNvPr id="28" name="Text Box 1090"/>
          <p:cNvSpPr txBox="1">
            <a:spLocks noChangeArrowheads="1"/>
          </p:cNvSpPr>
          <p:nvPr/>
        </p:nvSpPr>
        <p:spPr bwMode="auto">
          <a:xfrm>
            <a:off x="19278600" y="26898191"/>
            <a:ext cx="8424000" cy="146256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312732" tIns="312732" rIns="312732" bIns="312732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sr-Latn-CS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</a:rPr>
              <a:t>References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2894" y="18347769"/>
            <a:ext cx="8366400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Crude plant extracts were obtained by extraction with ethanol/water mixture</a:t>
            </a:r>
            <a:r>
              <a:rPr lang="sr-Latn-CS" sz="28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(80:20, v/v), with the ratio of raw materials to ethanol solution of 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1:10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for 24 h. Hydrolisis of extracts was performed as described by Justesen </a:t>
            </a:r>
            <a:r>
              <a:rPr lang="sr-Latn-CS" sz="28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et al.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1998. </a:t>
            </a:r>
            <a:endParaRPr lang="sr-Latn-CS" sz="28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42894" y="21681032"/>
            <a:ext cx="8366400" cy="78483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HPLC analysis was performed by using a liquid chromatograph (Agilent 1200 series), equipped with a diode array detector  (DAD),  on an Agilent, Eclipse XDB-C18, 1.8 μm, 4.6 x 50 mm column, at a flow-rate of 1  ml/min. Solvent gradient was performed by varying the proportion of solvent A (methanol) to solvent B (1% formic acid in water (v/v)) as follows: initial 10% A; 0-10 min, 10 -25 % A; 10-20 min, 25 - 60 % A; 20-30 min, 60-70 % A. The total running time and post-running time were 45 and 10 min, respectively. The column temperature was 30 °C and the injected volume 5 μl. The spectra were acquired  in the range 210–400 nm and chromatograms plotted at 280, 330 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and 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350 nm with reference wavelength 550/100 nm. Total phenolics were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determined by using Folin-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Ciocalteu's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reagent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(Singleton et al., 1999). 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The content of flavonoids in the extracts was measured by the AlCl</a:t>
            </a:r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3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method 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Lin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</a:rPr>
              <a:t> and 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Tang,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2007)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.</a:t>
            </a:r>
            <a:endParaRPr lang="sr-Latn-CS" sz="28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1" name="TextBox 64"/>
          <p:cNvSpPr txBox="1">
            <a:spLocks noChangeArrowheads="1"/>
          </p:cNvSpPr>
          <p:nvPr/>
        </p:nvSpPr>
        <p:spPr bwMode="auto">
          <a:xfrm>
            <a:off x="792288" y="20658995"/>
            <a:ext cx="84629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r-Latn-CS" sz="3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sr-Latn-CS" sz="3000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HPLC conditions and total phenolic </a:t>
            </a:r>
          </a:p>
          <a:p>
            <a:pPr algn="ctr"/>
            <a:r>
              <a:rPr lang="sr-Latn-CS" sz="3000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and flavonoid content</a:t>
            </a:r>
            <a:endParaRPr lang="sr-Latn-CS" sz="3000" b="1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210800" y="13506450"/>
            <a:ext cx="830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sr-Latn-CS" sz="2800" dirty="0"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36" name="TextBox 64"/>
          <p:cNvSpPr txBox="1">
            <a:spLocks noChangeArrowheads="1"/>
          </p:cNvSpPr>
          <p:nvPr/>
        </p:nvSpPr>
        <p:spPr bwMode="auto">
          <a:xfrm>
            <a:off x="10009312" y="20090482"/>
            <a:ext cx="8784976" cy="26776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Tab</a:t>
            </a:r>
            <a:r>
              <a:rPr lang="sr-Latn-CS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le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1. 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Extraction yield; total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phenolic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content of obtained extracts determined by Folin–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Cioacalteu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method, expressed as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gallic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acid equivalents; total flavonoids content of obtained extracts, expressed as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rutin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equivalents; total 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phenolic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content of obtained extracts determined by HPLC, calculated as the sum of all integrated areas at 280 nm and expressed as 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gallic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acid equivalents.  </a:t>
            </a:r>
            <a:endParaRPr lang="sr-Latn-CS" sz="24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ctr"/>
            <a:endParaRPr lang="sr-Latn-CS" sz="24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7" name="TextBox 64"/>
          <p:cNvSpPr txBox="1">
            <a:spLocks noChangeArrowheads="1"/>
          </p:cNvSpPr>
          <p:nvPr/>
        </p:nvSpPr>
        <p:spPr bwMode="auto">
          <a:xfrm>
            <a:off x="9937304" y="27507306"/>
            <a:ext cx="8750994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Tab</a:t>
            </a:r>
            <a:r>
              <a:rPr lang="sr-Latn-CS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le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2.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Content of plant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phenolics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in crude extract after hydrolysis,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expres</a:t>
            </a:r>
            <a:r>
              <a:rPr lang="sr-Latn-C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s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ed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as mg/g extract.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sr-Latn-C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9865296" y="28875458"/>
          <a:ext cx="8924504" cy="540060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145683"/>
                <a:gridCol w="1176666"/>
                <a:gridCol w="1176666"/>
                <a:gridCol w="1176666"/>
                <a:gridCol w="1107451"/>
                <a:gridCol w="1107451"/>
                <a:gridCol w="1033921"/>
              </a:tblGrid>
              <a:tr h="618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Mint leaves</a:t>
                      </a:r>
                      <a:endParaRPr lang="sr-Latn-CS" sz="1600" i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Buckthorn bark</a:t>
                      </a:r>
                      <a:endParaRPr lang="sr-Latn-CS" sz="1600" i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Birch leaves</a:t>
                      </a:r>
                      <a:endParaRPr lang="sr-Latn-CS" sz="1600" i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Caraway fruit</a:t>
                      </a:r>
                      <a:endParaRPr lang="sr-Latn-CS" sz="1600" i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Parsley fruit</a:t>
                      </a:r>
                      <a:endParaRPr lang="sr-Latn-CS" sz="1600" i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“Vitalplant“</a:t>
                      </a:r>
                      <a:endParaRPr lang="sr-Latn-CS" sz="16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2812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gallic acid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0.156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0.02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18.2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0.38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11.6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0.45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0.28 ± 0.0</a:t>
                      </a:r>
                      <a:r>
                        <a:rPr lang="sr-Latn-CS" sz="15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2812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protocatechuic acid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0.845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0.01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0.839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0.11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0.466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0.02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1.25 ± 0.01</a:t>
                      </a:r>
                      <a:endParaRPr lang="sr-Latn-CS" sz="15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812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caffeic acid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0.914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0.05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2.26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0.01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0.576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0.03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1.54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0.26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2.26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0.13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1.34 ± 0.01</a:t>
                      </a:r>
                      <a:endParaRPr lang="sr-Latn-CS" sz="15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812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vanillic acid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-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sr-Latn-CS" sz="15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812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chlorogenic acid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1.66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0.29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0.353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0.02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0.295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0.03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1.32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0.03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0.88 ± 0.05</a:t>
                      </a:r>
                      <a:endParaRPr lang="sr-Latn-CS" sz="15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812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syringic acid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1.47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0.10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sr-Latn-CS" sz="15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812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ferulic acid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0.886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0.02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0.655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0.02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0.52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0.02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0.6</a:t>
                      </a:r>
                      <a:r>
                        <a:rPr lang="sr-Latn-CS" sz="15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GB" sz="15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± 0.02</a:t>
                      </a:r>
                      <a:endParaRPr lang="sr-Latn-CS" sz="15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812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rutin</a:t>
                      </a:r>
                      <a:endParaRPr lang="sr-Latn-CS" sz="1500" b="1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sr-Latn-CS" sz="15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812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myricetin</a:t>
                      </a:r>
                      <a:endParaRPr lang="sr-Latn-CS" sz="1500" b="1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5.37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0.38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0.723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0.01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6.02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0.32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1.37 ± 0.0</a:t>
                      </a:r>
                      <a:r>
                        <a:rPr lang="sr-Latn-CS" sz="15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2812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rosmarinic acid</a:t>
                      </a:r>
                      <a:endParaRPr lang="sr-Latn-CS" sz="1500" b="1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17.5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0.97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0.200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0.08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4.93 ± 0.06</a:t>
                      </a:r>
                      <a:endParaRPr lang="sr-Latn-CS" sz="15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812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trans-cinnamic acid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0.155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0.01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sr-Latn-CS" sz="15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812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quercetin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14.9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0.95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1.68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0.02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7.43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0.35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4.36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0.02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0.817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0.01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4.21</a:t>
                      </a:r>
                      <a:r>
                        <a:rPr lang="sr-Latn-CS" sz="15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5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± 0.05</a:t>
                      </a:r>
                      <a:endParaRPr lang="sr-Latn-CS" sz="15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812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naringenin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3.56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0.22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5.00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0.21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sr-Latn-CS" sz="15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812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luteolin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13.6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0.28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2.32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0.12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0.559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0.02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4.57 ± 0.06</a:t>
                      </a:r>
                      <a:endParaRPr lang="sr-Latn-CS" sz="15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812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kaempferol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0.643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0.03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6.33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0.21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2.99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0.03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1.06 ±</a:t>
                      </a:r>
                      <a:r>
                        <a:rPr lang="sr-Latn-CS" sz="15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5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0.32</a:t>
                      </a:r>
                      <a:endParaRPr lang="sr-Latn-CS" sz="15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812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apigenin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3.56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0.26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1.97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0.08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0.667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0.06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5.02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0.01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6.49 ± 0.012</a:t>
                      </a:r>
                      <a:endParaRPr lang="sr-Latn-CS" sz="15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812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aloe-emodin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3.48 </a:t>
                      </a: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± </a:t>
                      </a:r>
                      <a:r>
                        <a:rPr lang="sr-Latn-CS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0.24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Latn-CS" sz="1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sr-Latn-CS" sz="15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2.21</a:t>
                      </a:r>
                      <a:r>
                        <a:rPr lang="sr-Latn-CS" sz="15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5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± 0.20</a:t>
                      </a:r>
                      <a:endParaRPr lang="sr-Latn-CS" sz="15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9" name="Rectangle 38"/>
          <p:cNvSpPr/>
          <p:nvPr/>
        </p:nvSpPr>
        <p:spPr>
          <a:xfrm>
            <a:off x="19442360" y="12529642"/>
            <a:ext cx="8438408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GB" sz="2400" b="1" dirty="0" smtClean="0">
                <a:solidFill>
                  <a:schemeClr val="tx2">
                    <a:lumMod val="50000"/>
                  </a:schemeClr>
                </a:solidFill>
              </a:rPr>
              <a:t>Table 3. 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Antioxidant activity of medicinal plants expressed as</a:t>
            </a:r>
            <a:r>
              <a:rPr lang="en-GB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IC</a:t>
            </a:r>
            <a:r>
              <a:rPr lang="en-GB" sz="2400" baseline="-25000" dirty="0" smtClean="0">
                <a:solidFill>
                  <a:schemeClr val="tx2">
                    <a:lumMod val="50000"/>
                  </a:schemeClr>
                </a:solidFill>
              </a:rPr>
              <a:t>50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 (mg extract/</a:t>
            </a:r>
            <a:r>
              <a:rPr lang="en-GB" sz="2400" dirty="0" err="1" smtClean="0">
                <a:solidFill>
                  <a:schemeClr val="tx2">
                    <a:lumMod val="50000"/>
                  </a:schemeClr>
                </a:solidFill>
              </a:rPr>
              <a:t>mL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): DPPH˙ radical scavenging activity, reducing activity, antioxidant activity by ß-carotene bleaching method (AOA) and chelating activity on Fe</a:t>
            </a:r>
            <a:r>
              <a:rPr lang="en-GB" sz="2400" baseline="30000" dirty="0" smtClean="0">
                <a:solidFill>
                  <a:schemeClr val="tx2">
                    <a:lumMod val="50000"/>
                  </a:schemeClr>
                </a:solidFill>
              </a:rPr>
              <a:t>2+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ions.</a:t>
            </a:r>
            <a:endParaRPr lang="sr-Latn-C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" name="Text Box 1090"/>
          <p:cNvSpPr txBox="1">
            <a:spLocks noChangeArrowheads="1"/>
          </p:cNvSpPr>
          <p:nvPr/>
        </p:nvSpPr>
        <p:spPr bwMode="auto">
          <a:xfrm>
            <a:off x="19298344" y="20450522"/>
            <a:ext cx="8640960" cy="146256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lIns="312732" tIns="312732" rIns="312732" bIns="312732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sr-Latn-C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</a:rPr>
              <a:t>Conclusion</a:t>
            </a:r>
            <a:endParaRPr lang="sr-Latn-CS" sz="5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370352" y="22528876"/>
            <a:ext cx="5727962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Finally, the results of this experiment show that the tested plant drugs possess antioxidant activity in all of the tests. Commercial mixture “Vitalplant” exhibited a relatively high antioxidant activity in most of the tests, which can be explained by synergistic effects of the components of which it is composed.</a:t>
            </a:r>
            <a:endParaRPr lang="sr-Latn-CS" sz="28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46" name="TextBox 21"/>
          <p:cNvSpPr txBox="1"/>
          <p:nvPr/>
        </p:nvSpPr>
        <p:spPr>
          <a:xfrm>
            <a:off x="936304" y="34915419"/>
            <a:ext cx="27106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CS"/>
            </a:defPPr>
            <a:lvl1pPr marL="0" algn="l" defTabSz="41148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algn="l" defTabSz="41148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14800" algn="l" defTabSz="41148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72200" algn="l" defTabSz="41148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600" algn="l" defTabSz="41148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287000" algn="l" defTabSz="41148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344400" algn="l" defTabSz="41148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01800" algn="l" defTabSz="41148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459200" algn="l" defTabSz="41148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b="1" i="1" cap="all" dirty="0" smtClean="0">
                <a:solidFill>
                  <a:schemeClr val="accent6">
                    <a:lumMod val="75000"/>
                  </a:schemeClr>
                </a:solidFill>
              </a:rPr>
              <a:t>14</a:t>
            </a:r>
            <a:r>
              <a:rPr lang="en-GB" sz="3200" b="1" i="1" baseline="30000" dirty="0" smtClean="0">
                <a:solidFill>
                  <a:schemeClr val="accent6">
                    <a:lumMod val="75000"/>
                  </a:schemeClr>
                </a:solidFill>
              </a:rPr>
              <a:t>th </a:t>
            </a:r>
            <a:r>
              <a:rPr lang="en-GB" sz="3200" b="1" i="1" dirty="0" smtClean="0">
                <a:solidFill>
                  <a:schemeClr val="accent6">
                    <a:lumMod val="75000"/>
                  </a:schemeClr>
                </a:solidFill>
              </a:rPr>
              <a:t> International Symposium on Feed Technology “Feed technology, quality and  safety”</a:t>
            </a:r>
            <a:r>
              <a:rPr lang="sr-Latn-CS" sz="3200" b="1" i="1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en-GB" sz="3200" b="1" cap="all" dirty="0" smtClean="0"/>
              <a:t> </a:t>
            </a:r>
            <a:r>
              <a:rPr lang="en-GB" sz="3200" b="1" i="1" cap="all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3200" b="1" i="1" baseline="30000" dirty="0" smtClean="0">
                <a:solidFill>
                  <a:schemeClr val="accent6">
                    <a:lumMod val="75000"/>
                  </a:schemeClr>
                </a:solidFill>
              </a:rPr>
              <a:t>nd</a:t>
            </a:r>
            <a:r>
              <a:rPr lang="en-GB" sz="3200" b="1" i="1" cap="all" dirty="0" smtClean="0">
                <a:solidFill>
                  <a:schemeClr val="accent6">
                    <a:lumMod val="75000"/>
                  </a:schemeClr>
                </a:solidFill>
              </a:rPr>
              <a:t>  W</a:t>
            </a:r>
            <a:r>
              <a:rPr lang="en-GB" sz="3200" b="1" i="1" dirty="0" smtClean="0">
                <a:solidFill>
                  <a:schemeClr val="accent6">
                    <a:lumMod val="75000"/>
                  </a:schemeClr>
                </a:solidFill>
              </a:rPr>
              <a:t>orkshop </a:t>
            </a:r>
            <a:r>
              <a:rPr lang="en-GB" sz="3200" b="1" i="1" cap="all" dirty="0" smtClean="0">
                <a:solidFill>
                  <a:schemeClr val="accent6">
                    <a:lumMod val="75000"/>
                  </a:schemeClr>
                </a:solidFill>
              </a:rPr>
              <a:t>“E</a:t>
            </a:r>
            <a:r>
              <a:rPr lang="en-GB" sz="3200" b="1" i="1" dirty="0" smtClean="0">
                <a:solidFill>
                  <a:schemeClr val="accent6">
                    <a:lumMod val="75000"/>
                  </a:schemeClr>
                </a:solidFill>
              </a:rPr>
              <a:t>xtrusion Technology</a:t>
            </a:r>
            <a:r>
              <a:rPr lang="en-GB" sz="3200" b="1" i="1" cap="all" dirty="0" smtClean="0">
                <a:solidFill>
                  <a:schemeClr val="accent6">
                    <a:lumMod val="75000"/>
                  </a:schemeClr>
                </a:solidFill>
              </a:rPr>
              <a:t> A</a:t>
            </a:r>
            <a:r>
              <a:rPr lang="en-GB" sz="3200" b="1" i="1" dirty="0" smtClean="0">
                <a:solidFill>
                  <a:schemeClr val="accent6">
                    <a:lumMod val="75000"/>
                  </a:schemeClr>
                </a:solidFill>
              </a:rPr>
              <a:t>pplications in Feed and Food</a:t>
            </a:r>
            <a:r>
              <a:rPr lang="en-GB" sz="3200" b="1" i="1" cap="all" dirty="0" smtClean="0">
                <a:solidFill>
                  <a:schemeClr val="accent6">
                    <a:lumMod val="75000"/>
                  </a:schemeClr>
                </a:solidFill>
              </a:rPr>
              <a:t>”</a:t>
            </a:r>
            <a:r>
              <a:rPr lang="sr-Latn-CS" sz="3200" b="1" i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sr-Latn-CS" sz="3200" b="1" i="1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 </a:t>
            </a:r>
            <a:endParaRPr lang="sr-Latn-CS" sz="3200" b="1" i="1" dirty="0">
              <a:solidFill>
                <a:schemeClr val="accent6">
                  <a:lumMod val="75000"/>
                </a:schemeClr>
              </a:solidFill>
              <a:latin typeface="Candara" pitchFamily="34" charset="0"/>
            </a:endParaRPr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515" y="357064"/>
            <a:ext cx="2643205" cy="3329149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1026" name="Picture 2" descr="Mint Leaves Pi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635048" y="24540576"/>
            <a:ext cx="2088232" cy="2030626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</p:pic>
      <p:pic>
        <p:nvPicPr>
          <p:cNvPr id="51" name="Picture 8" descr="http://www.ipm.iastate.edu/ipm/icm/files/images/buckthorn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5635048" y="22413602"/>
            <a:ext cx="2088232" cy="1925352"/>
          </a:xfrm>
          <a:prstGeom prst="rect">
            <a:avLst/>
          </a:prstGeom>
          <a:blipFill dpi="0" rotWithShape="1">
            <a:blip r:embed="rId5" cstate="print">
              <a:alphaModFix amt="0"/>
            </a:blip>
            <a:srcRect/>
            <a:tile tx="0" ty="0" sx="100000" sy="100000" flip="none" algn="tl"/>
          </a:blipFill>
          <a:ln w="38100">
            <a:solidFill>
              <a:schemeClr val="accent4">
                <a:lumMod val="75000"/>
              </a:schemeClr>
            </a:solidFill>
          </a:ln>
        </p:spPr>
      </p:pic>
      <p:pic>
        <p:nvPicPr>
          <p:cNvPr id="1028" name="Picture 4" descr="C:\Users\Sandra\Desktop\planta medica\zadnje\Graphical abstract.BM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297344" y="8137155"/>
            <a:ext cx="8352928" cy="9433048"/>
          </a:xfrm>
          <a:prstGeom prst="rect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</p:pic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10009312" y="23114818"/>
          <a:ext cx="8784976" cy="278358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28192"/>
                <a:gridCol w="1512168"/>
                <a:gridCol w="1728192"/>
                <a:gridCol w="1800200"/>
                <a:gridCol w="2016224"/>
              </a:tblGrid>
              <a:tr h="353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Sample</a:t>
                      </a:r>
                      <a:endParaRPr lang="sr-Latn-C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Extraction yield (%)</a:t>
                      </a:r>
                      <a:endParaRPr lang="sr-Latn-C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Total </a:t>
                      </a:r>
                      <a:r>
                        <a:rPr lang="en-GB" sz="2000" dirty="0" err="1"/>
                        <a:t>phenolic</a:t>
                      </a:r>
                      <a:r>
                        <a:rPr lang="en-GB" sz="2000" dirty="0"/>
                        <a:t> content (%)</a:t>
                      </a:r>
                      <a:endParaRPr lang="sr-Latn-C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Total flavonoid content (%)</a:t>
                      </a:r>
                      <a:endParaRPr lang="sr-Latn-C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/>
                        <a:t>Total </a:t>
                      </a:r>
                      <a:r>
                        <a:rPr lang="en-GB" sz="2000" dirty="0" err="1"/>
                        <a:t>phenolics</a:t>
                      </a:r>
                      <a:r>
                        <a:rPr lang="en-GB" sz="2000" dirty="0"/>
                        <a:t> by HPLC method (%)</a:t>
                      </a:r>
                      <a:endParaRPr lang="sr-Latn-C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/>
                        <a:t>Mint leaves</a:t>
                      </a:r>
                      <a:endParaRPr lang="sr-Latn-CS" sz="2000" i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/>
                        <a:t>17.2 ± </a:t>
                      </a:r>
                      <a:r>
                        <a:rPr lang="en-GB" sz="2000" dirty="0" smtClean="0"/>
                        <a:t>0.75</a:t>
                      </a:r>
                      <a:endParaRPr lang="sr-Latn-C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/>
                        <a:t>18.4 ± </a:t>
                      </a:r>
                      <a:r>
                        <a:rPr lang="en-GB" sz="2000" dirty="0" smtClean="0"/>
                        <a:t>0.0</a:t>
                      </a:r>
                      <a:r>
                        <a:rPr lang="sr-Latn-CS" sz="2000" dirty="0" smtClean="0"/>
                        <a:t>1</a:t>
                      </a:r>
                      <a:r>
                        <a:rPr lang="en-GB" sz="2000" baseline="30000" dirty="0" smtClean="0"/>
                        <a:t>e</a:t>
                      </a:r>
                      <a:endParaRPr lang="sr-Latn-C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/>
                        <a:t>1.97 ± </a:t>
                      </a:r>
                      <a:r>
                        <a:rPr lang="en-GB" sz="2000" dirty="0" smtClean="0"/>
                        <a:t>0.0</a:t>
                      </a:r>
                      <a:r>
                        <a:rPr lang="sr-Latn-CS" sz="2000" dirty="0" smtClean="0"/>
                        <a:t>4</a:t>
                      </a:r>
                      <a:r>
                        <a:rPr lang="en-GB" sz="2000" baseline="30000" dirty="0" smtClean="0"/>
                        <a:t>b</a:t>
                      </a:r>
                      <a:endParaRPr lang="sr-Latn-C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/>
                        <a:t>61.1 ± 1.25</a:t>
                      </a:r>
                      <a:r>
                        <a:rPr lang="en-GB" sz="2000" baseline="30000"/>
                        <a:t>e</a:t>
                      </a:r>
                      <a:endParaRPr lang="sr-Latn-CS" sz="20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/>
                        <a:t>Buckthorn bark</a:t>
                      </a:r>
                      <a:endParaRPr lang="sr-Latn-CS" sz="2000" i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/>
                        <a:t>22.0 ± </a:t>
                      </a:r>
                      <a:r>
                        <a:rPr lang="en-GB" sz="2000" dirty="0" smtClean="0"/>
                        <a:t>0.89</a:t>
                      </a:r>
                      <a:endParaRPr lang="sr-Latn-C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/>
                        <a:t>16.6 ± </a:t>
                      </a:r>
                      <a:r>
                        <a:rPr lang="en-GB" sz="2000" dirty="0" smtClean="0"/>
                        <a:t>0.08</a:t>
                      </a:r>
                      <a:r>
                        <a:rPr lang="en-GB" sz="2000" baseline="30000" dirty="0" smtClean="0"/>
                        <a:t>d</a:t>
                      </a:r>
                      <a:endParaRPr lang="sr-Latn-C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/>
                        <a:t>1.33 ± </a:t>
                      </a:r>
                      <a:r>
                        <a:rPr lang="en-GB" sz="2000" dirty="0" smtClean="0"/>
                        <a:t>0.20</a:t>
                      </a:r>
                      <a:r>
                        <a:rPr lang="en-GB" sz="2000" baseline="30000" dirty="0" smtClean="0"/>
                        <a:t>a</a:t>
                      </a:r>
                      <a:endParaRPr lang="sr-Latn-C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/>
                        <a:t>21.2 ± </a:t>
                      </a:r>
                      <a:r>
                        <a:rPr lang="en-GB" sz="2000" dirty="0" smtClean="0"/>
                        <a:t>0.90</a:t>
                      </a:r>
                      <a:r>
                        <a:rPr lang="en-GB" sz="2000" baseline="30000" dirty="0" smtClean="0"/>
                        <a:t>c</a:t>
                      </a:r>
                      <a:endParaRPr lang="sr-Latn-C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/>
                        <a:t>Birch leaves</a:t>
                      </a:r>
                      <a:endParaRPr lang="sr-Latn-CS" sz="2000" i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/>
                        <a:t>26.1 ± </a:t>
                      </a:r>
                      <a:r>
                        <a:rPr lang="en-GB" sz="2000" dirty="0" smtClean="0"/>
                        <a:t>0.82</a:t>
                      </a:r>
                      <a:endParaRPr lang="sr-Latn-C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/>
                        <a:t>13.9 ± </a:t>
                      </a:r>
                      <a:r>
                        <a:rPr lang="en-GB" sz="2000" dirty="0" smtClean="0"/>
                        <a:t>0.36</a:t>
                      </a:r>
                      <a:r>
                        <a:rPr lang="en-GB" sz="2000" baseline="30000" dirty="0" smtClean="0"/>
                        <a:t>a</a:t>
                      </a:r>
                      <a:endParaRPr lang="sr-Latn-C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/>
                        <a:t>1.43 ± </a:t>
                      </a:r>
                      <a:r>
                        <a:rPr lang="en-GB" sz="2000" dirty="0" smtClean="0"/>
                        <a:t>0.0</a:t>
                      </a:r>
                      <a:r>
                        <a:rPr lang="sr-Latn-CS" sz="2000" dirty="0" smtClean="0"/>
                        <a:t>1</a:t>
                      </a:r>
                      <a:r>
                        <a:rPr lang="en-GB" sz="2000" baseline="30000" dirty="0" smtClean="0"/>
                        <a:t>a</a:t>
                      </a:r>
                      <a:endParaRPr lang="sr-Latn-C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/>
                        <a:t>27.9 ± 1.05</a:t>
                      </a:r>
                      <a:r>
                        <a:rPr lang="en-GB" sz="2000" baseline="30000"/>
                        <a:t>a</a:t>
                      </a:r>
                      <a:endParaRPr lang="sr-Latn-CS" sz="20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/>
                        <a:t>Caraway fruit</a:t>
                      </a:r>
                      <a:endParaRPr lang="sr-Latn-CS" sz="2000" i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/>
                        <a:t>19.5 ± </a:t>
                      </a:r>
                      <a:r>
                        <a:rPr lang="en-GB" sz="2000" dirty="0" smtClean="0"/>
                        <a:t>0.73</a:t>
                      </a:r>
                      <a:endParaRPr lang="sr-Latn-C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/>
                        <a:t>2.89 ± </a:t>
                      </a:r>
                      <a:r>
                        <a:rPr lang="en-GB" sz="2000" dirty="0" smtClean="0"/>
                        <a:t>0.02</a:t>
                      </a:r>
                      <a:r>
                        <a:rPr lang="en-GB" sz="2000" baseline="30000" dirty="0" smtClean="0"/>
                        <a:t>b</a:t>
                      </a:r>
                      <a:endParaRPr lang="sr-Latn-C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/>
                        <a:t>1.78 ± </a:t>
                      </a:r>
                      <a:r>
                        <a:rPr lang="en-GB" sz="2000" dirty="0" smtClean="0"/>
                        <a:t>0.07</a:t>
                      </a:r>
                      <a:r>
                        <a:rPr lang="en-GB" sz="2000" baseline="30000" dirty="0" smtClean="0"/>
                        <a:t>d</a:t>
                      </a:r>
                      <a:endParaRPr lang="sr-Latn-C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/>
                        <a:t>14.2 ± </a:t>
                      </a:r>
                      <a:r>
                        <a:rPr lang="en-GB" sz="2000" dirty="0" smtClean="0"/>
                        <a:t>0.95</a:t>
                      </a:r>
                      <a:r>
                        <a:rPr lang="en-GB" sz="2000" baseline="30000" dirty="0" smtClean="0"/>
                        <a:t>b</a:t>
                      </a:r>
                      <a:endParaRPr lang="sr-Latn-C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/>
                        <a:t>Parsley fruit</a:t>
                      </a:r>
                      <a:endParaRPr lang="sr-Latn-CS" sz="2000" i="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/>
                        <a:t>11.6 ± </a:t>
                      </a:r>
                      <a:r>
                        <a:rPr lang="en-GB" sz="2000" dirty="0" smtClean="0"/>
                        <a:t>0.62</a:t>
                      </a:r>
                      <a:endParaRPr lang="sr-Latn-C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/>
                        <a:t>7.13 ± </a:t>
                      </a:r>
                      <a:r>
                        <a:rPr lang="en-GB" sz="2000" dirty="0" smtClean="0"/>
                        <a:t>0.86</a:t>
                      </a:r>
                      <a:r>
                        <a:rPr lang="en-GB" sz="2000" baseline="30000" dirty="0" smtClean="0"/>
                        <a:t>c</a:t>
                      </a:r>
                      <a:endParaRPr lang="sr-Latn-C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/>
                        <a:t>0.510 ± </a:t>
                      </a:r>
                      <a:r>
                        <a:rPr lang="en-GB" sz="2000" dirty="0" smtClean="0"/>
                        <a:t>0.01</a:t>
                      </a:r>
                      <a:r>
                        <a:rPr lang="en-GB" sz="2000" baseline="30000" dirty="0" smtClean="0"/>
                        <a:t>c</a:t>
                      </a:r>
                      <a:endParaRPr lang="sr-Latn-C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/>
                        <a:t>23.9 ± 1.01</a:t>
                      </a:r>
                      <a:r>
                        <a:rPr lang="en-GB" sz="2000" baseline="30000"/>
                        <a:t>d</a:t>
                      </a:r>
                      <a:endParaRPr lang="sr-Latn-CS" sz="200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2000" dirty="0"/>
                        <a:t>“Vitalplant“</a:t>
                      </a:r>
                      <a:endParaRPr lang="sr-Latn-C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/>
                        <a:t>17.3 ± </a:t>
                      </a:r>
                      <a:r>
                        <a:rPr lang="en-GB" sz="2000" dirty="0" smtClean="0"/>
                        <a:t>0.54</a:t>
                      </a:r>
                      <a:endParaRPr lang="sr-Latn-C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/>
                        <a:t>13.2 ± </a:t>
                      </a:r>
                      <a:r>
                        <a:rPr lang="en-GB" sz="2000" dirty="0" smtClean="0"/>
                        <a:t>0.95</a:t>
                      </a:r>
                      <a:r>
                        <a:rPr lang="en-GB" sz="2000" baseline="30000" dirty="0" smtClean="0"/>
                        <a:t>a</a:t>
                      </a:r>
                      <a:endParaRPr lang="sr-Latn-C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/>
                        <a:t>2.05 ± </a:t>
                      </a:r>
                      <a:r>
                        <a:rPr lang="en-GB" sz="2000" dirty="0" smtClean="0"/>
                        <a:t>0.06</a:t>
                      </a:r>
                      <a:r>
                        <a:rPr lang="en-GB" sz="2000" baseline="30000" dirty="0" smtClean="0"/>
                        <a:t>b</a:t>
                      </a:r>
                      <a:endParaRPr lang="sr-Latn-C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/>
                        <a:t>29.28 ± 1,03</a:t>
                      </a:r>
                      <a:r>
                        <a:rPr lang="en-GB" sz="2000" baseline="30000" dirty="0"/>
                        <a:t>a</a:t>
                      </a:r>
                      <a:endParaRPr lang="sr-Latn-CS" sz="20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3" name="TextBox 64"/>
          <p:cNvSpPr txBox="1">
            <a:spLocks noChangeArrowheads="1"/>
          </p:cNvSpPr>
          <p:nvPr/>
        </p:nvSpPr>
        <p:spPr bwMode="auto">
          <a:xfrm>
            <a:off x="10009312" y="26067146"/>
            <a:ext cx="878497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Values are means ± SD, n = 3. Values followed by different literals within each column indicate significant differences according to Duncan’s test (P &lt; 0.05).</a:t>
            </a:r>
            <a:endParaRPr lang="sr-Latn-CS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8" name="Rectangle 1053"/>
          <p:cNvSpPr>
            <a:spLocks noChangeArrowheads="1"/>
          </p:cNvSpPr>
          <p:nvPr/>
        </p:nvSpPr>
        <p:spPr bwMode="auto">
          <a:xfrm>
            <a:off x="200" y="7273058"/>
            <a:ext cx="28803600" cy="26828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79434" tIns="39717" rIns="79434" bIns="39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9" name="TextBox 64"/>
          <p:cNvSpPr txBox="1">
            <a:spLocks noChangeArrowheads="1"/>
          </p:cNvSpPr>
          <p:nvPr/>
        </p:nvSpPr>
        <p:spPr bwMode="auto">
          <a:xfrm>
            <a:off x="1080320" y="29667546"/>
            <a:ext cx="846296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r-Latn-CS" sz="3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sr-Latn-CS" sz="3000" b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Antioxidant activity</a:t>
            </a:r>
            <a:endParaRPr lang="sr-Latn-CS" sz="3000" b="1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008312" y="30387626"/>
            <a:ext cx="8366400" cy="440120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Radical-scavenging activity against the stable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DPPH˙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radical was determined following the procedure of </a:t>
            </a:r>
            <a:r>
              <a:rPr lang="en-GB" sz="28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Espin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sr-Latn-CS" sz="28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et al. 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(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2000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).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Antioxidant activity of plant extracts, based on coupled oxidation of ß-carotene and </a:t>
            </a:r>
            <a:r>
              <a:rPr lang="en-GB" sz="28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linoleic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acid was determined according to the method of </a:t>
            </a:r>
            <a:r>
              <a:rPr lang="en-GB" sz="28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Moure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et al. 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(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200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1). 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The reducing power was determined by measuring the formation of Prussian blue at 700 nm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(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yaizu, 1986)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.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Chelating activity of the extracts on Fe2+ ions was measured according to the method of Decker &amp; </a:t>
            </a:r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Welch</a:t>
            </a:r>
            <a:r>
              <a:rPr lang="sr-Latn-C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(1990)</a:t>
            </a:r>
            <a:endParaRPr lang="sr-Latn-CS" sz="28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19442360" y="14329842"/>
          <a:ext cx="8496944" cy="504055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62264"/>
                <a:gridCol w="1797955"/>
                <a:gridCol w="1636512"/>
                <a:gridCol w="1636512"/>
                <a:gridCol w="1663701"/>
              </a:tblGrid>
              <a:tr h="1945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Sample</a:t>
                      </a:r>
                      <a:endParaRPr lang="sr-Latn-CS" sz="20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DPPH˙ </a:t>
                      </a:r>
                      <a:endParaRPr lang="sr-Latn-C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scavenging activity</a:t>
                      </a:r>
                      <a:endParaRPr lang="sr-Latn-C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IC</a:t>
                      </a:r>
                      <a:r>
                        <a:rPr lang="en-GB" sz="2000" baseline="-25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50</a:t>
                      </a:r>
                      <a:r>
                        <a:rPr lang="en-GB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(mg/</a:t>
                      </a:r>
                      <a:r>
                        <a:rPr lang="en-GB" sz="2000" dirty="0" err="1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mL</a:t>
                      </a:r>
                      <a:r>
                        <a:rPr lang="en-GB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sr-Latn-CS" sz="20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Reducing </a:t>
                      </a:r>
                      <a:r>
                        <a:rPr lang="en-GB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power</a:t>
                      </a:r>
                      <a:endParaRPr lang="sr-Latn-CS" sz="20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r-Latn-C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IC</a:t>
                      </a:r>
                      <a:r>
                        <a:rPr lang="en-GB" sz="2000" baseline="-25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50</a:t>
                      </a:r>
                      <a:r>
                        <a:rPr lang="en-GB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(mg/ml)</a:t>
                      </a:r>
                      <a:endParaRPr lang="sr-Latn-CS" sz="20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AOA</a:t>
                      </a:r>
                      <a:endParaRPr lang="sr-Latn-CS" sz="20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r-Latn-CS" sz="20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r-Latn-CS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IC</a:t>
                      </a:r>
                      <a:r>
                        <a:rPr lang="en-GB" sz="2000" baseline="-25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50</a:t>
                      </a:r>
                      <a:r>
                        <a:rPr lang="en-GB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(mg/</a:t>
                      </a:r>
                      <a:r>
                        <a:rPr lang="en-GB" sz="2000" dirty="0" err="1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mL</a:t>
                      </a:r>
                      <a:r>
                        <a:rPr lang="en-GB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sr-Latn-CS" sz="20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Chelating activity IC</a:t>
                      </a:r>
                      <a:r>
                        <a:rPr lang="en-GB" sz="2000" baseline="-25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50</a:t>
                      </a:r>
                      <a:r>
                        <a:rPr lang="en-GB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sr-Latn-CS" sz="20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r-Latn-CS" sz="20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en-GB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mg/ml)</a:t>
                      </a:r>
                      <a:endParaRPr lang="sr-Latn-CS" sz="20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5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Mint leaves</a:t>
                      </a:r>
                      <a:endParaRPr lang="sr-Latn-CS" sz="20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0.172 ± 0.002</a:t>
                      </a:r>
                      <a:r>
                        <a:rPr lang="en-GB" sz="2000" baseline="30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sr-Latn-CS" sz="200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0.677 ± 0.108</a:t>
                      </a:r>
                      <a:r>
                        <a:rPr lang="en-GB" sz="2000" baseline="30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sr-Latn-CS" sz="200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6.71 ± 0.160</a:t>
                      </a:r>
                      <a:r>
                        <a:rPr lang="en-GB" sz="2000" baseline="30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sr-Latn-CS" sz="200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0.435 ± 0.180</a:t>
                      </a:r>
                      <a:r>
                        <a:rPr lang="en-GB" sz="2000" baseline="30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sr-Latn-CS" sz="200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5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Buckthorn bark</a:t>
                      </a:r>
                      <a:endParaRPr lang="sr-Latn-CS" sz="200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1.18 ± 0.210</a:t>
                      </a:r>
                      <a:r>
                        <a:rPr lang="en-GB" sz="2000" baseline="30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sr-Latn-CS" sz="200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1.76 ± 0.370</a:t>
                      </a:r>
                      <a:r>
                        <a:rPr lang="en-GB" sz="2000" baseline="30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sr-Latn-CS" sz="200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1.38 ± 0.188</a:t>
                      </a:r>
                      <a:r>
                        <a:rPr lang="en-GB" sz="2000" baseline="30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sr-Latn-CS" sz="200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1.39 ± 0.100</a:t>
                      </a:r>
                      <a:r>
                        <a:rPr lang="en-GB" sz="2000" baseline="30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sr-Latn-CS" sz="200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5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Birch leaves</a:t>
                      </a:r>
                      <a:endParaRPr lang="sr-Latn-CS" sz="200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0.632 ± 0.005</a:t>
                      </a:r>
                      <a:r>
                        <a:rPr lang="en-GB" sz="2000" baseline="30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ab</a:t>
                      </a:r>
                      <a:endParaRPr lang="sr-Latn-CS" sz="200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1.07 ± 0.028</a:t>
                      </a:r>
                      <a:r>
                        <a:rPr lang="en-GB" sz="2000" baseline="30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sr-Latn-CS" sz="200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5.68 ± 0.270</a:t>
                      </a:r>
                      <a:r>
                        <a:rPr lang="en-GB" sz="2000" baseline="30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sr-Latn-CS" sz="200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0.602 ± 0.117</a:t>
                      </a:r>
                      <a:r>
                        <a:rPr lang="en-GB" sz="2000" baseline="30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sr-Latn-CS" sz="200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5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Caraway fruit</a:t>
                      </a:r>
                      <a:endParaRPr lang="sr-Latn-CS" sz="200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2.06 ± 0.137</a:t>
                      </a:r>
                      <a:r>
                        <a:rPr lang="en-GB" sz="2000" baseline="30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sr-Latn-CS" sz="200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5.27 ± 0.034</a:t>
                      </a:r>
                      <a:r>
                        <a:rPr lang="en-GB" sz="2000" baseline="30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sr-Latn-CS" sz="200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9.12 ± 0.233</a:t>
                      </a:r>
                      <a:r>
                        <a:rPr lang="en-GB" sz="2000" baseline="30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sr-Latn-CS" sz="200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1.05 ± 0.099</a:t>
                      </a:r>
                      <a:r>
                        <a:rPr lang="en-GB" sz="2000" baseline="30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sr-Latn-CS" sz="200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5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Parsley fruit</a:t>
                      </a:r>
                      <a:endParaRPr lang="sr-Latn-CS" sz="200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4.65 ± 0.820</a:t>
                      </a:r>
                      <a:r>
                        <a:rPr lang="en-GB" sz="2000" baseline="30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sr-Latn-CS" sz="20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4.68 ± 0.098</a:t>
                      </a:r>
                      <a:r>
                        <a:rPr lang="en-GB" sz="2000" baseline="30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sr-Latn-CS" sz="200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6.32 ± 0.037</a:t>
                      </a:r>
                      <a:r>
                        <a:rPr lang="en-GB" sz="2000" baseline="30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sr-Latn-CS" sz="200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0.583 ± 0.053</a:t>
                      </a:r>
                      <a:r>
                        <a:rPr lang="en-GB" sz="2000" baseline="30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sr-Latn-CS" sz="200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5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“Vitalplant“</a:t>
                      </a:r>
                      <a:endParaRPr lang="sr-Latn-CS" sz="20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0.893 ± 0.022</a:t>
                      </a:r>
                      <a:r>
                        <a:rPr lang="en-GB" sz="2000" baseline="30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bc</a:t>
                      </a:r>
                      <a:endParaRPr lang="sr-Latn-CS" sz="200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1.27 ± 0.257</a:t>
                      </a:r>
                      <a:r>
                        <a:rPr lang="en-GB" sz="2000" baseline="30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sr-Latn-CS" sz="200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5.61 ± 0.543</a:t>
                      </a:r>
                      <a:r>
                        <a:rPr lang="en-GB" sz="2000" baseline="30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sr-Latn-CS" sz="200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0.983 ± 0.037</a:t>
                      </a:r>
                      <a:r>
                        <a:rPr lang="en-GB" sz="2000" baseline="30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endParaRPr lang="sr-Latn-CS" sz="20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2" name="TextBox 64"/>
          <p:cNvSpPr txBox="1">
            <a:spLocks noChangeArrowheads="1"/>
          </p:cNvSpPr>
          <p:nvPr/>
        </p:nvSpPr>
        <p:spPr bwMode="auto">
          <a:xfrm>
            <a:off x="19442360" y="19586426"/>
            <a:ext cx="849694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GB" sz="1600" dirty="0" smtClean="0">
                <a:solidFill>
                  <a:schemeClr val="tx2">
                    <a:lumMod val="50000"/>
                  </a:schemeClr>
                </a:solidFill>
              </a:rPr>
              <a:t>Values are means ± SD, n = 3. Values followed by different literals within each column indicate significant differences according to Duncan’s test (P &lt; 0.05).</a:t>
            </a:r>
            <a:endParaRPr lang="sr-Latn-CS" sz="1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1375</Words>
  <Application>Microsoft Office PowerPoint</Application>
  <PresentationFormat>Custom</PresentationFormat>
  <Paragraphs>238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Aleksandra Mišan</dc:creator>
  <cp:lastModifiedBy>Ivana Sedej</cp:lastModifiedBy>
  <cp:revision>63</cp:revision>
  <dcterms:created xsi:type="dcterms:W3CDTF">2009-10-28T08:40:07Z</dcterms:created>
  <dcterms:modified xsi:type="dcterms:W3CDTF">2010-10-11T07:04:34Z</dcterms:modified>
</cp:coreProperties>
</file>